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8" r:id="rId5"/>
    <p:sldId id="287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0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65ED6B15-C2B4-49D9-BA56-E79BD152750D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074B89DB-999A-4DD8-B0A0-EAE59EAB9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Z29DQvopZ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1ikQQk8cJQ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rchives.cbc.ca/sports/olympics/clips/3662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Role Should Consumerism Play in our Economy?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2- Health and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15400" cy="3886200"/>
          </a:xfrm>
        </p:spPr>
        <p:txBody>
          <a:bodyPr/>
          <a:lstStyle/>
          <a:p>
            <a:r>
              <a:rPr lang="en-US" sz="2800" dirty="0" smtClean="0"/>
              <a:t>How much will you consider your health, Safety, and security when buying products?</a:t>
            </a:r>
          </a:p>
          <a:p>
            <a:endParaRPr lang="en-US" dirty="0"/>
          </a:p>
        </p:txBody>
      </p:sp>
      <p:pic>
        <p:nvPicPr>
          <p:cNvPr id="23554" name="Picture 2" descr="http://www.evm.co.uk/img/signage/safe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4048125" cy="2657475"/>
          </a:xfrm>
          <a:prstGeom prst="rect">
            <a:avLst/>
          </a:prstGeom>
          <a:noFill/>
        </p:spPr>
      </p:pic>
      <p:pic>
        <p:nvPicPr>
          <p:cNvPr id="23556" name="Picture 4" descr="http://www.uscg.mil/mlclant/kdiv/img/H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34099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1534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How does legislation affect consumer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Many consumers make bad decisions that can negatively impact the Q of L of society. In such cases, it is necessary to have consumer safety legislation in place to protect citizens.</a:t>
            </a:r>
          </a:p>
          <a:p>
            <a:r>
              <a:rPr lang="en-US" sz="2400" dirty="0" smtClean="0"/>
              <a:t> Governments in CAN and USA support consumers by: (examples</a:t>
            </a:r>
            <a:r>
              <a:rPr lang="en-US" dirty="0" smtClean="0"/>
              <a:t>?)</a:t>
            </a:r>
          </a:p>
          <a:p>
            <a:pPr lvl="1"/>
            <a:r>
              <a:rPr lang="en-US" sz="2000" dirty="0" smtClean="0"/>
              <a:t>Encouraging a healthy economy – so consumers can afford quality-made goods.</a:t>
            </a:r>
          </a:p>
          <a:p>
            <a:pPr lvl="1"/>
            <a:r>
              <a:rPr lang="en-US" sz="2000" dirty="0" smtClean="0"/>
              <a:t>Assist consumers in making informed decisions – product labeling and safety standards laws</a:t>
            </a:r>
          </a:p>
          <a:p>
            <a:pPr lvl="1"/>
            <a:r>
              <a:rPr lang="en-US" sz="2000" dirty="0" smtClean="0"/>
              <a:t>Ensure consumer protection – environmental standards, fraud and counterfeit laws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3-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572000"/>
          </a:xfrm>
        </p:spPr>
        <p:txBody>
          <a:bodyPr/>
          <a:lstStyle/>
          <a:p>
            <a:r>
              <a:rPr lang="en-US" sz="2800" dirty="0" smtClean="0"/>
              <a:t>How does choosing a product affect the jobs people have?</a:t>
            </a:r>
          </a:p>
          <a:p>
            <a:endParaRPr lang="en-US" dirty="0"/>
          </a:p>
        </p:txBody>
      </p:sp>
      <p:pic>
        <p:nvPicPr>
          <p:cNvPr id="21506" name="Picture 2" descr="http://www.citehr.com/members/63662-rmp2427-albums-office-humor-picture763-worst-jobs-crap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70048"/>
            <a:ext cx="6057900" cy="411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477962"/>
          </a:xfrm>
        </p:spPr>
        <p:txBody>
          <a:bodyPr/>
          <a:lstStyle/>
          <a:p>
            <a:r>
              <a:rPr lang="en-US" dirty="0" smtClean="0"/>
              <a:t>Consumer choices affect the job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Consumer spending dictates which sectors of the economy and types of industries will experience growth.</a:t>
            </a:r>
          </a:p>
          <a:p>
            <a:r>
              <a:rPr lang="en-US" sz="2800" dirty="0" smtClean="0"/>
              <a:t> Industries in which many jobs are available (labor shortage) will usually be producing a good or service in high demand.</a:t>
            </a:r>
          </a:p>
          <a:p>
            <a:r>
              <a:rPr lang="en-US" sz="2800" dirty="0" smtClean="0"/>
              <a:t>Consumer spending accounts for 70% of economic activity in the USA and 60% in Canada. Both governments watch consumer spending closely to judge economic growth (degree to which a country’s wealth increases over time).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Factor 4-The Environment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6200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4-How important to you are the environmental impacts of products and services?</a:t>
            </a:r>
            <a:endParaRPr lang="en-US" sz="2800" dirty="0"/>
          </a:p>
        </p:txBody>
      </p:sp>
      <p:pic>
        <p:nvPicPr>
          <p:cNvPr id="19458" name="Picture 2" descr="http://www.artquilters.com/political/lesiak-The_Enviornment_Is_Poli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0561"/>
            <a:ext cx="4486275" cy="4807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environmental impact of 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production, packaging and sale of all products you buy have an impact on the environment</a:t>
            </a:r>
          </a:p>
          <a:p>
            <a:r>
              <a:rPr lang="en-US" sz="2800" dirty="0" smtClean="0"/>
              <a:t>Legislation in both Canada and the USA has been passed to help consumers make environmentally friendly choices</a:t>
            </a:r>
          </a:p>
          <a:p>
            <a:pPr lvl="1"/>
            <a:r>
              <a:rPr lang="en-US" sz="2000" dirty="0" smtClean="0"/>
              <a:t>Ex) </a:t>
            </a:r>
            <a:r>
              <a:rPr lang="en-US" sz="2000" dirty="0" err="1" smtClean="0"/>
              <a:t>Energuide</a:t>
            </a:r>
            <a:r>
              <a:rPr lang="en-US" sz="2000" dirty="0" smtClean="0"/>
              <a:t> labels on appliances</a:t>
            </a:r>
          </a:p>
          <a:p>
            <a:r>
              <a:rPr lang="en-US" sz="2800" dirty="0" smtClean="0"/>
              <a:t>Many companies have shifted toward environmentally friendly products due to consumer demand</a:t>
            </a:r>
          </a:p>
          <a:p>
            <a:pPr lvl="1"/>
            <a:r>
              <a:rPr lang="en-US" sz="2000" dirty="0" smtClean="0"/>
              <a:t>Ex) organic food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 smtClean="0"/>
              <a:t>Is it time to change our buying habits?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572000"/>
          </a:xfrm>
        </p:spPr>
        <p:txBody>
          <a:bodyPr/>
          <a:lstStyle/>
          <a:p>
            <a:r>
              <a:rPr lang="en-US" sz="2800" dirty="0" smtClean="0"/>
              <a:t>Think back to a recent purchase. Lets Create a chart that shows:</a:t>
            </a:r>
          </a:p>
          <a:p>
            <a:pPr lvl="1"/>
            <a:r>
              <a:rPr lang="en-US" sz="2400" dirty="0" smtClean="0"/>
              <a:t>The materials used from start to finish</a:t>
            </a:r>
          </a:p>
          <a:p>
            <a:pPr lvl="1"/>
            <a:r>
              <a:rPr lang="en-US" sz="2400" dirty="0" smtClean="0"/>
              <a:t>Where these materials come from</a:t>
            </a:r>
          </a:p>
          <a:p>
            <a:pPr lvl="1"/>
            <a:r>
              <a:rPr lang="en-US" sz="2400" dirty="0" smtClean="0"/>
              <a:t>How they are used to create the finished product</a:t>
            </a:r>
          </a:p>
          <a:p>
            <a:pPr lvl="1"/>
            <a:r>
              <a:rPr lang="en-US" sz="2400" dirty="0" smtClean="0"/>
              <a:t>Effects these materials have on environment after disposal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5-Marketing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419600"/>
          </a:xfrm>
        </p:spPr>
        <p:txBody>
          <a:bodyPr/>
          <a:lstStyle/>
          <a:p>
            <a:r>
              <a:rPr lang="en-US" sz="2800" dirty="0" smtClean="0"/>
              <a:t>How will marketing affect what you buy?  Do you really need to buy anything at all?</a:t>
            </a:r>
          </a:p>
          <a:p>
            <a:endParaRPr lang="en-US" dirty="0"/>
          </a:p>
        </p:txBody>
      </p:sp>
      <p:pic>
        <p:nvPicPr>
          <p:cNvPr id="16386" name="Picture 2" descr="http://api.ning.com/files/OP2lDMj7UOpZahBj2wk10mQs5vXboMltgPZ6xYlHttbAQxh0dZ1hrHma2VBJY9s-Xtyv6xCMkLzjhlDX2785ABHEWG1c4VGG/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3581400" cy="353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really making our consumer decisions?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4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Marketing</a:t>
            </a:r>
            <a:r>
              <a:rPr lang="en-US" sz="2800" dirty="0" smtClean="0"/>
              <a:t> – the way in which companies convey knowledge about their product to the masses (with the goal of influencing consumer choices).</a:t>
            </a:r>
          </a:p>
          <a:p>
            <a:r>
              <a:rPr lang="en-US" sz="2800" dirty="0" smtClean="0"/>
              <a:t>Marketing (also known as advertising) has become a huge industry in itself – employing millions of people working to attract your $$$. These people work to </a:t>
            </a:r>
            <a:r>
              <a:rPr lang="en-US" sz="2800" b="1" dirty="0" smtClean="0"/>
              <a:t>manipulate consumer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368" y="274638"/>
            <a:ext cx="5681265" cy="868362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Marketing Techniques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057401"/>
            <a:ext cx="5410200" cy="3898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The following is a list of techniques that marketers use to get you to buy their products.  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Bandwagon effect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Emotional appeal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Glittering generalities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Plain folks appeal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Testimonials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Scientific appeal</a:t>
            </a:r>
          </a:p>
        </p:txBody>
      </p:sp>
      <p:pic>
        <p:nvPicPr>
          <p:cNvPr id="18449" name="Picture 17" descr="MCj02991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18256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1477962"/>
          </a:xfrm>
        </p:spPr>
        <p:txBody>
          <a:bodyPr/>
          <a:lstStyle/>
          <a:p>
            <a:r>
              <a:rPr lang="en-US" dirty="0" smtClean="0"/>
              <a:t>Consumerism</a:t>
            </a:r>
            <a:br>
              <a:rPr lang="en-US" dirty="0" smtClean="0"/>
            </a:br>
            <a:r>
              <a:rPr lang="en-US" dirty="0" smtClean="0"/>
              <a:t>Ideas That Changed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58200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the producer’s bias?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Did the focus of the video change you view toward  producing  habits?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Will you change your consuming habits because of this video?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Why isn’t society trying to solve these problems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alibri" pitchFamily="34" charset="0"/>
              </a:rPr>
              <a:t>Bandwagon Effect-</a:t>
            </a:r>
            <a:r>
              <a:rPr lang="en-US" sz="3600" dirty="0">
                <a:latin typeface="Calibri" pitchFamily="34" charset="0"/>
              </a:rPr>
              <a:t> encourages you to buy a product or service because everyone else is</a:t>
            </a:r>
          </a:p>
        </p:txBody>
      </p:sp>
      <p:pic>
        <p:nvPicPr>
          <p:cNvPr id="19460" name="Content Placeholder 5" descr="weightwatchers-ad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86868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6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731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itchFamily="34" charset="0"/>
              </a:rPr>
              <a:t>Emotional Appeal-</a:t>
            </a:r>
            <a:r>
              <a:rPr lang="en-US" sz="3200" dirty="0">
                <a:latin typeface="Calibri" pitchFamily="34" charset="0"/>
              </a:rPr>
              <a:t> uses strong emotional language that connects with your fears and desires</a:t>
            </a:r>
          </a:p>
        </p:txBody>
      </p:sp>
      <p:pic>
        <p:nvPicPr>
          <p:cNvPr id="20484" name="Content Placeholder 3" descr="Blood%20Diamond%20Ad%202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3058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3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Calibri" pitchFamily="34" charset="0"/>
              </a:rPr>
              <a:t>Glittering Generalities-</a:t>
            </a:r>
            <a:r>
              <a:rPr lang="en-US" sz="3600" dirty="0">
                <a:latin typeface="Calibri" pitchFamily="34" charset="0"/>
              </a:rPr>
              <a:t> relates the product or service to words or images that promise everything, but deliver little or nothing</a:t>
            </a:r>
          </a:p>
        </p:txBody>
      </p:sp>
      <p:pic>
        <p:nvPicPr>
          <p:cNvPr id="21508" name="Content Placeholder 3" descr="SherylCrowAdvertisingPrint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019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b="1" dirty="0"/>
              <a:t>Plain Folk Appeal-</a:t>
            </a:r>
            <a:r>
              <a:rPr lang="en-US" sz="3300" dirty="0"/>
              <a:t> relates a product or service to the experiences of ordinary folks</a:t>
            </a:r>
          </a:p>
        </p:txBody>
      </p:sp>
      <p:pic>
        <p:nvPicPr>
          <p:cNvPr id="22532" name="Content Placeholder 3" descr="ab89dbf2873e3a5095da4c4265a86c9c44ad94d3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3113" y="1600200"/>
            <a:ext cx="50577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22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latin typeface="Calibri" pitchFamily="34" charset="0"/>
              </a:rPr>
              <a:t>Testimonials</a:t>
            </a:r>
            <a:r>
              <a:rPr lang="en-US" sz="3300" dirty="0"/>
              <a:t>- </a:t>
            </a:r>
            <a:r>
              <a:rPr lang="en-US" sz="3600" dirty="0">
                <a:latin typeface="Calibri" pitchFamily="34" charset="0"/>
              </a:rPr>
              <a:t>uses celebrities or experts to speak for a product</a:t>
            </a:r>
          </a:p>
        </p:txBody>
      </p:sp>
      <p:pic>
        <p:nvPicPr>
          <p:cNvPr id="23556" name="Content Placeholder 3" descr="milkunderwood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6294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8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4676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b="1" dirty="0">
                <a:latin typeface="Calibri" pitchFamily="34" charset="0"/>
              </a:rPr>
              <a:t>Scientific Appeal-</a:t>
            </a:r>
            <a:r>
              <a:rPr lang="en-US" sz="3300" dirty="0">
                <a:latin typeface="Calibri" pitchFamily="34" charset="0"/>
              </a:rPr>
              <a:t> uses statistics or scientific data to persuade consumers to buy a service or product</a:t>
            </a:r>
          </a:p>
        </p:txBody>
      </p:sp>
      <p:pic>
        <p:nvPicPr>
          <p:cNvPr id="24580" name="Content Placeholder 3" descr="CREST_dice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00200"/>
            <a:ext cx="58674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37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25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Cartoons about 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Examine the cartoons presented on p. 256 of your textbook.</a:t>
            </a:r>
          </a:p>
          <a:p>
            <a:r>
              <a:rPr lang="en-US" sz="2800" dirty="0" smtClean="0"/>
              <a:t>What issues about consumer behavior do they raise?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 and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5257800" cy="3886200"/>
          </a:xfrm>
        </p:spPr>
        <p:txBody>
          <a:bodyPr/>
          <a:lstStyle/>
          <a:p>
            <a:r>
              <a:rPr lang="en-US" sz="2800" dirty="0" smtClean="0"/>
              <a:t>Look at the cartoon on p. 258-260 of your textbook.</a:t>
            </a:r>
          </a:p>
          <a:p>
            <a:pPr lvl="1"/>
            <a:r>
              <a:rPr lang="en-US" sz="2400" dirty="0" smtClean="0"/>
              <a:t>What influences John’s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as a consumer?</a:t>
            </a:r>
          </a:p>
          <a:p>
            <a:pPr lvl="1"/>
            <a:r>
              <a:rPr lang="en-US" sz="2400" dirty="0" smtClean="0"/>
              <a:t>How does his income affect his decisions?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GDP??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Gross Domestic Product (GDP) is a per capita (per person) measure of the wealth a country’s economy produces.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 example, GDP in 2007: </a:t>
            </a:r>
          </a:p>
          <a:p>
            <a:pPr lvl="1"/>
            <a:r>
              <a:rPr lang="en-US" sz="2600" dirty="0" smtClean="0"/>
              <a:t>Canada: $33 000</a:t>
            </a:r>
          </a:p>
          <a:p>
            <a:pPr lvl="1"/>
            <a:r>
              <a:rPr lang="en-US" sz="2600" dirty="0" smtClean="0"/>
              <a:t>USA: $46 000</a:t>
            </a:r>
          </a:p>
          <a:p>
            <a:pPr lvl="1"/>
            <a:r>
              <a:rPr lang="en-US" sz="2600" dirty="0" smtClean="0"/>
              <a:t>Mexico: $12 500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Consumerism is an economic theory that links prosperity to consumer demand for goods and services, and that makes consumer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central to economic decision making</a:t>
            </a:r>
          </a:p>
          <a:p>
            <a:pPr lvl="1"/>
            <a:r>
              <a:rPr lang="en-US" sz="2400" dirty="0" smtClean="0"/>
              <a:t>HUH!</a:t>
            </a:r>
          </a:p>
          <a:p>
            <a:r>
              <a:rPr lang="en-US" sz="2400" dirty="0" smtClean="0"/>
              <a:t>Basically the more people buy, the better it is for the economy</a:t>
            </a:r>
          </a:p>
          <a:p>
            <a:r>
              <a:rPr lang="en-US" sz="2400" dirty="0" smtClean="0"/>
              <a:t>When you buy good and services you become a consumer</a:t>
            </a:r>
          </a:p>
          <a:p>
            <a:pPr lvl="1"/>
            <a:r>
              <a:rPr lang="en-US" sz="2400" dirty="0" smtClean="0"/>
              <a:t>Have you ever thought about what influences you as a consumer?</a:t>
            </a:r>
          </a:p>
          <a:p>
            <a:pPr lvl="1"/>
            <a:r>
              <a:rPr lang="en-US" sz="2400" dirty="0" smtClean="0"/>
              <a:t>Quality, price, brand name, laws, health and safety</a:t>
            </a:r>
          </a:p>
          <a:p>
            <a:pPr lvl="1"/>
            <a:r>
              <a:rPr lang="en-US" sz="2400" dirty="0" smtClean="0">
                <a:hlinkClick r:id="rId2"/>
              </a:rPr>
              <a:t>Is consumerism a good thing or a bad thing?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higher the GDP, the more consumption!</a:t>
            </a:r>
            <a:endParaRPr lang="en-US" dirty="0"/>
          </a:p>
        </p:txBody>
      </p:sp>
      <p:pic>
        <p:nvPicPr>
          <p:cNvPr id="4" name="Content Placeholder 3" descr="consumption-inequality-2005-p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84781"/>
            <a:ext cx="7086600" cy="5173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868362"/>
          </a:xfrm>
        </p:spPr>
        <p:txBody>
          <a:bodyPr/>
          <a:lstStyle/>
          <a:p>
            <a:r>
              <a:rPr lang="en-US" dirty="0" smtClean="0"/>
              <a:t>Income Disparity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Disparity – difference, inequality</a:t>
            </a:r>
          </a:p>
          <a:p>
            <a:r>
              <a:rPr lang="en-US" sz="2800" dirty="0" smtClean="0"/>
              <a:t>Not everyone living within the same region experiences the same prosperity.</a:t>
            </a:r>
          </a:p>
          <a:p>
            <a:pPr lvl="1"/>
            <a:r>
              <a:rPr lang="en-US" sz="2400" dirty="0" smtClean="0"/>
              <a:t>For example: inner-city Edmonton vs. the suburbs</a:t>
            </a:r>
          </a:p>
          <a:p>
            <a:r>
              <a:rPr lang="en-US" sz="2800" dirty="0" smtClean="0"/>
              <a:t>Factors increasing the likelihood of poverty include:</a:t>
            </a:r>
          </a:p>
          <a:p>
            <a:pPr lvl="1"/>
            <a:r>
              <a:rPr lang="en-US" sz="2400" dirty="0" smtClean="0"/>
              <a:t>Low education</a:t>
            </a:r>
          </a:p>
          <a:p>
            <a:pPr lvl="1"/>
            <a:r>
              <a:rPr lang="en-US" sz="2400" dirty="0" smtClean="0"/>
              <a:t>Single-parent  families</a:t>
            </a:r>
          </a:p>
          <a:p>
            <a:pPr lvl="1"/>
            <a:r>
              <a:rPr lang="en-US" sz="2400" dirty="0" smtClean="0"/>
              <a:t>Member of at-risk group: elderly, refugees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498233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consumerism empower groups?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Autofit/>
          </a:bodyPr>
          <a:lstStyle/>
          <a:p>
            <a:r>
              <a:rPr lang="en-GB" sz="2400" dirty="0" smtClean="0"/>
              <a:t>Consumers in Canada and the USA have the right to:</a:t>
            </a:r>
          </a:p>
          <a:p>
            <a:r>
              <a:rPr lang="en-GB" sz="2400" b="1" dirty="0" smtClean="0"/>
              <a:t>safe products</a:t>
            </a:r>
          </a:p>
          <a:p>
            <a:pPr>
              <a:buFont typeface="Wingdings" pitchFamily="2" charset="2"/>
              <a:buNone/>
            </a:pPr>
            <a:r>
              <a:rPr lang="en-GB" sz="2400" dirty="0" smtClean="0"/>
              <a:t>	Ex) regulation of food</a:t>
            </a:r>
          </a:p>
          <a:p>
            <a:r>
              <a:rPr lang="en-GB" sz="2400" b="1" dirty="0" smtClean="0"/>
              <a:t>information about the products</a:t>
            </a:r>
          </a:p>
          <a:p>
            <a:pPr>
              <a:buFont typeface="Wingdings" pitchFamily="2" charset="2"/>
              <a:buNone/>
            </a:pPr>
            <a:r>
              <a:rPr lang="en-GB" sz="2400" dirty="0" smtClean="0"/>
              <a:t>	Ex) laws against false advertising</a:t>
            </a:r>
          </a:p>
          <a:p>
            <a:r>
              <a:rPr lang="en-GB" sz="2400" b="1" dirty="0" smtClean="0"/>
              <a:t>choice between multiple products</a:t>
            </a:r>
          </a:p>
          <a:p>
            <a:pPr>
              <a:buFont typeface="Wingdings" pitchFamily="2" charset="2"/>
              <a:buNone/>
            </a:pPr>
            <a:r>
              <a:rPr lang="en-GB" sz="2400" dirty="0" smtClean="0"/>
              <a:t>	Ex) anti-trust laws to prevent monopolies</a:t>
            </a:r>
          </a:p>
          <a:p>
            <a:r>
              <a:rPr lang="en-GB" sz="2400" b="1" dirty="0" smtClean="0"/>
              <a:t>be heard; to voice their concerns</a:t>
            </a:r>
          </a:p>
          <a:p>
            <a:pPr>
              <a:buFont typeface="Wingdings" pitchFamily="2" charset="2"/>
              <a:buNone/>
            </a:pPr>
            <a:r>
              <a:rPr lang="en-GB" sz="2400" dirty="0" smtClean="0"/>
              <a:t>	Ex) creations of government agencies to voice consumer concerns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638800" cy="4953000"/>
          </a:xfrm>
        </p:spPr>
        <p:txBody>
          <a:bodyPr/>
          <a:lstStyle/>
          <a:p>
            <a:r>
              <a:rPr lang="en-GB" sz="2800" b="1" dirty="0" smtClean="0"/>
              <a:t>Consumer advocates</a:t>
            </a:r>
            <a:r>
              <a:rPr lang="en-GB" sz="2800" dirty="0" smtClean="0"/>
              <a:t> fight for more government controls and regulations to ensure consumer safety.</a:t>
            </a:r>
            <a:endParaRPr lang="en-US" sz="2800" dirty="0" smtClean="0"/>
          </a:p>
          <a:p>
            <a:r>
              <a:rPr lang="en-US" sz="2800" dirty="0" smtClean="0"/>
              <a:t>Example - Ralph </a:t>
            </a:r>
            <a:r>
              <a:rPr lang="en-US" sz="2800" dirty="0" err="1" smtClean="0"/>
              <a:t>Nadar</a:t>
            </a:r>
            <a:endParaRPr lang="en-US" sz="2800" dirty="0" smtClean="0"/>
          </a:p>
          <a:p>
            <a:pPr lvl="1"/>
            <a:r>
              <a:rPr lang="en-GB" sz="2400" dirty="0" smtClean="0"/>
              <a:t>Ralph Nader took on </a:t>
            </a:r>
            <a:r>
              <a:rPr lang="en-GB" sz="2400" b="1" dirty="0" smtClean="0"/>
              <a:t>General Motors</a:t>
            </a:r>
            <a:r>
              <a:rPr lang="en-GB" sz="2400" dirty="0" smtClean="0"/>
              <a:t>, criticizing  automakers’ resistance to update safety features in his book </a:t>
            </a:r>
            <a:r>
              <a:rPr lang="en-GB" sz="2400" i="1" dirty="0" smtClean="0"/>
              <a:t>Unsafe at Any Speed</a:t>
            </a:r>
            <a:endParaRPr lang="en-US" sz="2400" i="1" dirty="0" smtClean="0"/>
          </a:p>
          <a:p>
            <a:endParaRPr lang="en-US" dirty="0"/>
          </a:p>
        </p:txBody>
      </p:sp>
      <p:pic>
        <p:nvPicPr>
          <p:cNvPr id="4" name="Picture 5" descr="U1962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1828800"/>
            <a:ext cx="30194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6726832" cy="5592762"/>
          </a:xfrm>
        </p:spPr>
        <p:txBody>
          <a:bodyPr>
            <a:noAutofit/>
          </a:bodyPr>
          <a:lstStyle/>
          <a:p>
            <a:r>
              <a:rPr lang="en-GB" sz="5400" dirty="0" smtClean="0">
                <a:hlinkClick r:id="rId2"/>
              </a:rPr>
              <a:t>Governments respond to consumer pressure because if they do not give them what they want, they face consequences come election time!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5638800"/>
            <a:ext cx="228600" cy="304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Therefore, there must be balance!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772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 smtClean="0"/>
              <a:t>The task of balancing the </a:t>
            </a:r>
            <a:r>
              <a:rPr lang="en-GB" sz="3200" b="1" dirty="0" smtClean="0"/>
              <a:t>rights of consumers</a:t>
            </a:r>
            <a:r>
              <a:rPr lang="en-GB" sz="3200" dirty="0" smtClean="0"/>
              <a:t>, the </a:t>
            </a:r>
            <a:r>
              <a:rPr lang="en-GB" sz="3200" b="1" dirty="0" smtClean="0"/>
              <a:t>rights of businesses</a:t>
            </a:r>
            <a:r>
              <a:rPr lang="en-GB" sz="3200" dirty="0" smtClean="0"/>
              <a:t> and the </a:t>
            </a:r>
            <a:r>
              <a:rPr lang="en-GB" sz="3200" b="1" dirty="0" smtClean="0"/>
              <a:t>involvement of government</a:t>
            </a:r>
            <a:r>
              <a:rPr lang="en-GB" sz="3200" dirty="0" smtClean="0"/>
              <a:t> in an economy is a difficult one! 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 In a market economy, the rights of business and the rights of consumers should naturally come to </a:t>
            </a:r>
            <a:r>
              <a:rPr lang="en-GB" sz="3200" b="1" dirty="0" smtClean="0"/>
              <a:t>equilibrium</a:t>
            </a:r>
            <a:r>
              <a:rPr lang="en-GB" sz="3200" dirty="0" smtClean="0"/>
              <a:t> with </a:t>
            </a:r>
            <a:r>
              <a:rPr lang="en-GB" sz="3200" b="1" dirty="0" smtClean="0"/>
              <a:t>limited government intervention</a:t>
            </a:r>
            <a:r>
              <a:rPr lang="en-GB" sz="3200" dirty="0" smtClean="0"/>
              <a:t>.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868362"/>
          </a:xfrm>
        </p:spPr>
        <p:txBody>
          <a:bodyPr/>
          <a:lstStyle/>
          <a:p>
            <a:r>
              <a:rPr lang="en-US" dirty="0" smtClean="0"/>
              <a:t>Boycotting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181600" cy="5638800"/>
          </a:xfrm>
        </p:spPr>
        <p:txBody>
          <a:bodyPr/>
          <a:lstStyle/>
          <a:p>
            <a:r>
              <a:rPr lang="en-CA" sz="2800" dirty="0" smtClean="0"/>
              <a:t>A </a:t>
            </a:r>
            <a:r>
              <a:rPr lang="en-CA" sz="2800" b="1" dirty="0" smtClean="0"/>
              <a:t>boycott</a:t>
            </a:r>
            <a:r>
              <a:rPr lang="en-CA" sz="2800" dirty="0" smtClean="0"/>
              <a:t> is a form of consumer activism involving the act of voluntarily abstaining from using, buying, or dealing with a person, organization, or country.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Ex) PETA encourages people to avoid buying fur</a:t>
            </a:r>
          </a:p>
          <a:p>
            <a:r>
              <a:rPr lang="en-CA" sz="2800" dirty="0" smtClean="0">
                <a:hlinkClick r:id="rId2"/>
              </a:rPr>
              <a:t>Olympic Boycott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 descr="fur.jpg fur is murder image by blackno1_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698" y="1447800"/>
            <a:ext cx="3364502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Read through the case studies on p. 263.</a:t>
            </a:r>
          </a:p>
          <a:p>
            <a:r>
              <a:rPr lang="en-US" sz="2800" dirty="0" smtClean="0"/>
              <a:t>To what extent do the boycotts described reflect collective identity?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9" y="274638"/>
            <a:ext cx="5126632" cy="868362"/>
          </a:xfrm>
        </p:spPr>
        <p:txBody>
          <a:bodyPr/>
          <a:lstStyle/>
          <a:p>
            <a:r>
              <a:rPr lang="en-US" dirty="0" smtClean="0"/>
              <a:t>Consumer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1628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why would you choose a Aquafina bottle over a refillable bottle?</a:t>
            </a:r>
          </a:p>
          <a:p>
            <a:pPr>
              <a:buNone/>
            </a:pPr>
            <a:r>
              <a:rPr lang="en-US" dirty="0" smtClean="0"/>
              <a:t>Why would you buy  Nalgene bottle and not a no name brand?</a:t>
            </a:r>
          </a:p>
          <a:p>
            <a:pPr>
              <a:buNone/>
            </a:pPr>
            <a:r>
              <a:rPr lang="en-US" dirty="0" smtClean="0"/>
              <a:t>What impact does your choice have on the environment?</a:t>
            </a:r>
            <a:endParaRPr lang="en-US" dirty="0"/>
          </a:p>
        </p:txBody>
      </p:sp>
      <p:pic>
        <p:nvPicPr>
          <p:cNvPr id="1026" name="Picture 2" descr="http://depts.washington.edu/uhelp/Images/nalg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90800"/>
            <a:ext cx="2857500" cy="3810000"/>
          </a:xfrm>
          <a:prstGeom prst="rect">
            <a:avLst/>
          </a:prstGeom>
          <a:noFill/>
        </p:spPr>
      </p:pic>
      <p:pic>
        <p:nvPicPr>
          <p:cNvPr id="1028" name="Picture 4" descr="http://southernfriedfatty.files.wordpress.com/2007/07/aquaf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379095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Watch the video and make notes about each concept on the sheet provided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Think….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Based on the example on pg 239, what challenges and opportunities can consumerism create?</a:t>
            </a:r>
          </a:p>
          <a:p>
            <a:r>
              <a:rPr lang="en-US" sz="2800" dirty="0" smtClean="0"/>
              <a:t>To what extent does consumer behavior affect jobs and products available to people?</a:t>
            </a:r>
          </a:p>
          <a:p>
            <a:endParaRPr lang="en-US" sz="2800" dirty="0" smtClean="0"/>
          </a:p>
          <a:p>
            <a:r>
              <a:rPr lang="en-US" sz="2800" dirty="0" smtClean="0"/>
              <a:t>Why might understanding the role of marketing be important to you as the consumer?</a:t>
            </a:r>
          </a:p>
          <a:p>
            <a:endParaRPr lang="en-US" sz="2800" dirty="0" smtClean="0"/>
          </a:p>
          <a:p>
            <a:r>
              <a:rPr lang="en-US" sz="2800" dirty="0" smtClean="0"/>
              <a:t>How can consumers act together to bring about change?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010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How does Consumer Behavior Affect Quality of Life for Individual and Groups in Canada and in the U.S.?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610600" cy="297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do we buy the things we do?</a:t>
            </a:r>
          </a:p>
          <a:p>
            <a:r>
              <a:rPr lang="en-US" sz="2400" dirty="0" smtClean="0"/>
              <a:t>what is the connection between the consumer and the economy?</a:t>
            </a:r>
          </a:p>
          <a:p>
            <a:r>
              <a:rPr lang="en-US" sz="2400" dirty="0" smtClean="0"/>
              <a:t>What techniques do marketers use to influence the consumer?</a:t>
            </a:r>
          </a:p>
          <a:p>
            <a:r>
              <a:rPr lang="en-US" sz="2400" dirty="0" smtClean="0"/>
              <a:t>How does the government influence consumers?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Guides Your Behavior as a Consumer?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76800"/>
          </a:xfrm>
        </p:spPr>
        <p:txBody>
          <a:bodyPr/>
          <a:lstStyle/>
          <a:p>
            <a:r>
              <a:rPr lang="en-US" sz="2400" dirty="0" smtClean="0"/>
              <a:t>Its Saturday afternoon </a:t>
            </a:r>
            <a:r>
              <a:rPr lang="en-US" sz="2400" smtClean="0"/>
              <a:t>and </a:t>
            </a:r>
            <a:r>
              <a:rPr lang="en-US" sz="2400" smtClean="0"/>
              <a:t>you are </a:t>
            </a:r>
            <a:r>
              <a:rPr lang="en-US" sz="2400" dirty="0" smtClean="0"/>
              <a:t>going to WEM.  By some miracle, you have money to spend.  Why will you spend the money on the products you buy?  What will influence you?</a:t>
            </a:r>
          </a:p>
          <a:p>
            <a:pPr lvl="1"/>
            <a:r>
              <a:rPr lang="en-US" sz="2000" dirty="0" smtClean="0"/>
              <a:t>How will your identity (who you are, what you believe in, the groups you belong to) come into play?</a:t>
            </a:r>
          </a:p>
          <a:p>
            <a:pPr lvl="1"/>
            <a:r>
              <a:rPr lang="en-US" sz="2000" dirty="0" smtClean="0"/>
              <a:t>How much will you consider your health?</a:t>
            </a:r>
          </a:p>
          <a:p>
            <a:pPr lvl="1"/>
            <a:r>
              <a:rPr lang="en-US" sz="2000" dirty="0" smtClean="0"/>
              <a:t>How does choosing a product affect the jobs people have?</a:t>
            </a:r>
          </a:p>
          <a:p>
            <a:pPr lvl="1"/>
            <a:r>
              <a:rPr lang="en-US" sz="2000" dirty="0" smtClean="0"/>
              <a:t>How does choosing a product affect the environment?</a:t>
            </a:r>
          </a:p>
          <a:p>
            <a:pPr lvl="1"/>
            <a:r>
              <a:rPr lang="en-US" sz="2000" dirty="0" smtClean="0"/>
              <a:t>How will marketing affect what you buy?</a:t>
            </a:r>
          </a:p>
          <a:p>
            <a:pPr lvl="1"/>
            <a:r>
              <a:rPr lang="en-US" sz="2000" dirty="0" smtClean="0"/>
              <a:t>Do you really NEED to buy anything at all?</a:t>
            </a:r>
            <a:endParaRPr lang="en-US" sz="2000" dirty="0"/>
          </a:p>
        </p:txBody>
      </p:sp>
      <p:pic>
        <p:nvPicPr>
          <p:cNvPr id="1026" name="Picture 2" descr="http://jackandanna.com/blog/wp-content/uploads/2009/09/w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948428"/>
            <a:ext cx="2133600" cy="190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964832" cy="1020762"/>
          </a:xfrm>
        </p:spPr>
        <p:txBody>
          <a:bodyPr/>
          <a:lstStyle/>
          <a:p>
            <a:r>
              <a:rPr lang="en-US" dirty="0" smtClean="0"/>
              <a:t>Factor 1-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The choices we make as consumers affect our identity.  Think about the clothing you are wearing today.  </a:t>
            </a:r>
          </a:p>
          <a:p>
            <a:r>
              <a:rPr lang="en-US" sz="2400" dirty="0" smtClean="0"/>
              <a:t>What do the clothes you are wearing say about beliefs and values, and what you consider to be important to your quality of life?</a:t>
            </a:r>
          </a:p>
          <a:p>
            <a:r>
              <a:rPr lang="en-US" sz="2400" dirty="0" smtClean="0"/>
              <a:t>Read the comments made by the grade 9 students on pg 244-245.  they each have a different view on how clothing represents their identity</a:t>
            </a:r>
          </a:p>
          <a:p>
            <a:pPr lvl="1"/>
            <a:r>
              <a:rPr lang="en-US" sz="2000" dirty="0" smtClean="0"/>
              <a:t>What do these view say about their behavior as consumers?</a:t>
            </a:r>
          </a:p>
          <a:p>
            <a:pPr lvl="1"/>
            <a:r>
              <a:rPr lang="en-US" sz="2000" dirty="0" smtClean="0"/>
              <a:t>How do these ideas compare to your own?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1256</TotalTime>
  <Words>1391</Words>
  <Application>Microsoft Office PowerPoint</Application>
  <PresentationFormat>On-screen Show (4:3)</PresentationFormat>
  <Paragraphs>144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Firelight</vt:lpstr>
      <vt:lpstr>What Role Should Consumerism Play in our Economy?</vt:lpstr>
      <vt:lpstr>Consumerism Ideas That Changed the World</vt:lpstr>
      <vt:lpstr>Consumerism</vt:lpstr>
      <vt:lpstr>Consumer Choices</vt:lpstr>
      <vt:lpstr>The Story of Stuff</vt:lpstr>
      <vt:lpstr>Lets Think….</vt:lpstr>
      <vt:lpstr>How does Consumer Behavior Affect Quality of Life for Individual and Groups in Canada and in the U.S.?</vt:lpstr>
      <vt:lpstr>What Guides Your Behavior as a Consumer?</vt:lpstr>
      <vt:lpstr>Factor 1- Identity</vt:lpstr>
      <vt:lpstr>Factor 2- Health and Safety</vt:lpstr>
      <vt:lpstr>How does legislation affect consumer behavior?</vt:lpstr>
      <vt:lpstr>Factor 3- Jobs</vt:lpstr>
      <vt:lpstr>Consumer choices affect the job market</vt:lpstr>
      <vt:lpstr>   Factor 4-The Environment </vt:lpstr>
      <vt:lpstr>The environmental impact of consumerism</vt:lpstr>
      <vt:lpstr>Is it time to change our buying habits?</vt:lpstr>
      <vt:lpstr>Factor 5-Marketing</vt:lpstr>
      <vt:lpstr>Who is really making our consumer decisions?</vt:lpstr>
      <vt:lpstr>Marketing Techniques</vt:lpstr>
      <vt:lpstr>Bandwagon Effect- encourages you to buy a product or service because everyone else is</vt:lpstr>
      <vt:lpstr>Emotional Appeal- uses strong emotional language that connects with your fears and desires</vt:lpstr>
      <vt:lpstr>Glittering Generalities- relates the product or service to words or images that promise everything, but deliver little or nothing</vt:lpstr>
      <vt:lpstr>Plain Folk Appeal- relates a product or service to the experiences of ordinary folks</vt:lpstr>
      <vt:lpstr>Testimonials- uses celebrities or experts to speak for a product</vt:lpstr>
      <vt:lpstr>Scientific Appeal- uses statistics or scientific data to persuade consumers to buy a service or product</vt:lpstr>
      <vt:lpstr>PowerPoint Presentation</vt:lpstr>
      <vt:lpstr>Cartoons about Consumerism</vt:lpstr>
      <vt:lpstr>Consumerism and Income</vt:lpstr>
      <vt:lpstr>What is GDP??</vt:lpstr>
      <vt:lpstr>The higher the GDP, the more consumption!</vt:lpstr>
      <vt:lpstr>Income Disparity</vt:lpstr>
      <vt:lpstr>How can consumerism empower groups?</vt:lpstr>
      <vt:lpstr>Protecting the Consumer</vt:lpstr>
      <vt:lpstr>Governments respond to consumer pressure because if they do not give them what they want, they face consequences come election time!</vt:lpstr>
      <vt:lpstr>Therefore, there must be balance!</vt:lpstr>
      <vt:lpstr>Boycotting</vt:lpstr>
      <vt:lpstr>Other Examples…</vt:lpstr>
    </vt:vector>
  </TitlesOfParts>
  <Company>Evergreen C.S.R.D. No.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Role Should Consumerism Play in our Economy?</dc:title>
  <dc:creator>chris delano</dc:creator>
  <cp:lastModifiedBy>Flynn, Martin</cp:lastModifiedBy>
  <cp:revision>37</cp:revision>
  <dcterms:created xsi:type="dcterms:W3CDTF">2009-12-04T17:55:10Z</dcterms:created>
  <dcterms:modified xsi:type="dcterms:W3CDTF">2014-04-24T15:14:54Z</dcterms:modified>
</cp:coreProperties>
</file>